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9/27/2017</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9/27/2017</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9/27/2017</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9/27/2017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9/27/2017</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9/27/2017</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hyperlink" Target="https://www.hgtc.edu/documents/about/hr/facleave/Faculty_Bank_Form.pdf"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hyperlink" Target="mailto:CHRISTA.SIMS@HGTC.EDU" TargetMode="External"/><Relationship Id="rId2" Type="http://schemas.openxmlformats.org/officeDocument/2006/relationships/hyperlink" Target="https://www.hgtc.edu/documents/about/hr/facleave/Leave_Donation_Form_-_Faculty.pdf"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Faculty non-work day procedure</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Banking time, librarian leave, leave transfer pool and more!</a:t>
            </a:r>
          </a:p>
          <a:p>
            <a:r>
              <a:rPr lang="en-US" dirty="0" smtClean="0"/>
              <a:t>By: </a:t>
            </a:r>
            <a:r>
              <a:rPr lang="en-US" dirty="0" err="1" smtClean="0"/>
              <a:t>christa</a:t>
            </a:r>
            <a:r>
              <a:rPr lang="en-US" dirty="0" smtClean="0"/>
              <a:t> Sims, administrative specialist – human resources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9399" y="636764"/>
            <a:ext cx="2057687" cy="1371791"/>
          </a:xfrm>
          <a:prstGeom prst="rect">
            <a:avLst/>
          </a:prstGeom>
        </p:spPr>
      </p:pic>
    </p:spTree>
    <p:extLst>
      <p:ext uri="{BB962C8B-B14F-4D97-AF65-F5344CB8AC3E}">
        <p14:creationId xmlns:p14="http://schemas.microsoft.com/office/powerpoint/2010/main" val="1797268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2800" dirty="0" smtClean="0">
                <a:solidFill>
                  <a:schemeClr val="bg1"/>
                </a:solidFill>
              </a:rPr>
              <a:t>POLICY &amp; Procedure 3.3.5.6</a:t>
            </a:r>
            <a:endParaRPr lang="en-US" sz="2800" dirty="0">
              <a:solidFill>
                <a:schemeClr val="bg1"/>
              </a:solidFill>
            </a:endParaRPr>
          </a:p>
        </p:txBody>
      </p:sp>
      <p:sp>
        <p:nvSpPr>
          <p:cNvPr id="7" name="Content Placeholder 6"/>
          <p:cNvSpPr>
            <a:spLocks noGrp="1"/>
          </p:cNvSpPr>
          <p:nvPr>
            <p:ph idx="1"/>
          </p:nvPr>
        </p:nvSpPr>
        <p:spPr/>
        <p:txBody>
          <a:bodyPr>
            <a:normAutofit fontScale="92500" lnSpcReduction="10000"/>
          </a:bodyPr>
          <a:lstStyle/>
          <a:p>
            <a:r>
              <a:rPr lang="en-US" dirty="0" smtClean="0"/>
              <a:t>In </a:t>
            </a:r>
            <a:r>
              <a:rPr lang="en-US" dirty="0"/>
              <a:t>lieu of the accrual of annual leave and in recognition of approved State holidays, provisions are made to grant faculty, in FTE positions, a minimum of 172.50 hours (23 non-work days), per thirty-nine (39) week academic term (fall and spring semesters) </a:t>
            </a:r>
          </a:p>
          <a:p>
            <a:r>
              <a:rPr lang="en-US" dirty="0" smtClean="0"/>
              <a:t>Additional </a:t>
            </a:r>
            <a:r>
              <a:rPr lang="en-US" dirty="0"/>
              <a:t>hours, designated as Personal Leave hours, are granted based on the number of completed years of continuous State service as of the beginning of the fall semester. </a:t>
            </a:r>
            <a:endParaRPr lang="en-US" dirty="0" smtClean="0"/>
          </a:p>
          <a:p>
            <a:r>
              <a:rPr lang="en-US" dirty="0"/>
              <a:t>O</a:t>
            </a:r>
            <a:r>
              <a:rPr lang="en-US" dirty="0" smtClean="0"/>
              <a:t>f </a:t>
            </a:r>
            <a:r>
              <a:rPr lang="en-US" dirty="0"/>
              <a:t>the total hours granted, 150.0 hours (20 days) are designated in the Academic Calendar as scheduled Faculty Non-Work days. </a:t>
            </a:r>
            <a:r>
              <a:rPr lang="en-US" dirty="0" smtClean="0"/>
              <a:t>These </a:t>
            </a:r>
            <a:r>
              <a:rPr lang="en-US" dirty="0"/>
              <a:t>are days that you are </a:t>
            </a:r>
            <a:r>
              <a:rPr lang="en-US" u="sng" dirty="0"/>
              <a:t>not </a:t>
            </a:r>
            <a:r>
              <a:rPr lang="en-US" u="sng" dirty="0" smtClean="0"/>
              <a:t>required</a:t>
            </a:r>
            <a:r>
              <a:rPr lang="en-US" dirty="0" smtClean="0"/>
              <a:t> to work. In </a:t>
            </a:r>
            <a:r>
              <a:rPr lang="en-US" dirty="0"/>
              <a:t>addition, Human Resources will automatically bank 22.50 personal leave hours (3 days) at the beginning of the academic year for each faculty member. </a:t>
            </a:r>
            <a:endParaRPr lang="en-US" dirty="0" smtClean="0"/>
          </a:p>
          <a:p>
            <a:r>
              <a:rPr lang="en-US" dirty="0"/>
              <a:t>This accounts for the minimum of 172.50 hours (23 days) that are awarded at a minimum to all faculty members at the beginning of the academic year. The 172.50 hours (23 days) breaks down into the 150.00 hours (20 days) that are designated in the Academic Calendar, and the 22.50 hours (3 days) of personal hours that are automatically added to the faculty member’s banked time (Faculty </a:t>
            </a:r>
            <a:r>
              <a:rPr lang="en-US" dirty="0" err="1"/>
              <a:t>NonWork</a:t>
            </a:r>
            <a:r>
              <a:rPr lang="en-US" dirty="0"/>
              <a:t> Day Bank).</a:t>
            </a:r>
            <a:endParaRPr lang="en-US" dirty="0" smtClean="0"/>
          </a:p>
          <a:p>
            <a:endParaRPr lang="en-US" dirty="0"/>
          </a:p>
        </p:txBody>
      </p:sp>
      <p:sp>
        <p:nvSpPr>
          <p:cNvPr id="8" name="Text Placeholder 7"/>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1815586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bg1"/>
                </a:solidFill>
              </a:rPr>
              <a:t>10 + years of state service</a:t>
            </a:r>
            <a:endParaRPr lang="en-US" sz="2800" dirty="0">
              <a:solidFill>
                <a:schemeClr val="bg1"/>
              </a:solidFill>
            </a:endParaRPr>
          </a:p>
        </p:txBody>
      </p:sp>
      <p:sp>
        <p:nvSpPr>
          <p:cNvPr id="3" name="Content Placeholder 2"/>
          <p:cNvSpPr>
            <a:spLocks noGrp="1"/>
          </p:cNvSpPr>
          <p:nvPr>
            <p:ph idx="1"/>
          </p:nvPr>
        </p:nvSpPr>
        <p:spPr/>
        <p:txBody>
          <a:bodyPr/>
          <a:lstStyle/>
          <a:p>
            <a:r>
              <a:rPr lang="en-US" dirty="0"/>
              <a:t>For faculty with 10 years or more continuous state service, entitled to additional hours, these hours may be utilized during Administrative Days designated by an asterisk on the Academic Calendar, to either take leave, bank time, or a combination of the two. </a:t>
            </a:r>
            <a:endParaRPr lang="en-US" dirty="0" smtClean="0"/>
          </a:p>
          <a:p>
            <a:r>
              <a:rPr lang="en-US" dirty="0"/>
              <a:t>It is the faculty members’ responsibility to complete the necessary paperwork regarding his/her additional hours; either submit a Leave Request Form and check “Personal Leave (Administrative Day only)” or complete a (Faculty Bank Form) to bank any additional hours to which your years of service entitle you</a:t>
            </a:r>
            <a:r>
              <a:rPr lang="en-US" dirty="0" smtClean="0"/>
              <a:t>.</a:t>
            </a:r>
          </a:p>
          <a:p>
            <a:endParaRPr lang="en-US" dirty="0"/>
          </a:p>
        </p:txBody>
      </p:sp>
      <p:sp>
        <p:nvSpPr>
          <p:cNvPr id="4" name="Text Placeholder 3"/>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3201008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bg1"/>
                </a:solidFill>
              </a:rPr>
              <a:t>Banking time</a:t>
            </a:r>
            <a:endParaRPr lang="en-US" sz="2800" dirty="0">
              <a:solidFill>
                <a:schemeClr val="bg1"/>
              </a:solidFill>
            </a:endParaRPr>
          </a:p>
        </p:txBody>
      </p:sp>
      <p:sp>
        <p:nvSpPr>
          <p:cNvPr id="3" name="Content Placeholder 2"/>
          <p:cNvSpPr>
            <a:spLocks noGrp="1"/>
          </p:cNvSpPr>
          <p:nvPr>
            <p:ph idx="1"/>
          </p:nvPr>
        </p:nvSpPr>
        <p:spPr/>
        <p:txBody>
          <a:bodyPr/>
          <a:lstStyle/>
          <a:p>
            <a:r>
              <a:rPr lang="en-US" dirty="0"/>
              <a:t>A maximum of 37.5 hours may be banked per academic year, of which 22.5 hours HR will bank for you at the beginning of the academic year. It is the faculty member’s responsibility to bank the remaining 15 hours of the 37.5 hours, if you so choose. Those 15 hours can consist of faculty non-work days, personal leave (for those faculty members with 10+ years of continuous state service), or a combination of both, not to exceed the maximum of 37.5 hours per academic year. </a:t>
            </a:r>
            <a:endParaRPr lang="en-US" dirty="0" smtClean="0"/>
          </a:p>
          <a:p>
            <a:r>
              <a:rPr lang="en-US" dirty="0"/>
              <a:t>Faculty members shall be permitted to carryover from one academic year to the next any banked leave up to a total accumulation of 337.50 hours (45 days</a:t>
            </a:r>
            <a:r>
              <a:rPr lang="en-US" dirty="0" smtClean="0"/>
              <a:t>).</a:t>
            </a:r>
          </a:p>
          <a:p>
            <a:r>
              <a:rPr lang="en-US" dirty="0" smtClean="0"/>
              <a:t>Click </a:t>
            </a:r>
            <a:r>
              <a:rPr lang="en-US" dirty="0" smtClean="0">
                <a:hlinkClick r:id="rId2"/>
              </a:rPr>
              <a:t>HERE</a:t>
            </a:r>
            <a:r>
              <a:rPr lang="en-US" dirty="0" smtClean="0"/>
              <a:t> for a PDF version of the Faculty Banking Form.</a:t>
            </a:r>
            <a:endParaRPr lang="en-US" dirty="0"/>
          </a:p>
        </p:txBody>
      </p:sp>
      <p:sp>
        <p:nvSpPr>
          <p:cNvPr id="4" name="Text Placeholder 3"/>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21145119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bg1"/>
                </a:solidFill>
              </a:rPr>
              <a:t>Summary </a:t>
            </a:r>
            <a:endParaRPr lang="en-US" sz="2800" dirty="0">
              <a:solidFill>
                <a:schemeClr val="bg1"/>
              </a:solidFill>
            </a:endParaRPr>
          </a:p>
        </p:txBody>
      </p:sp>
      <p:sp>
        <p:nvSpPr>
          <p:cNvPr id="3" name="Content Placeholder 2"/>
          <p:cNvSpPr>
            <a:spLocks noGrp="1"/>
          </p:cNvSpPr>
          <p:nvPr>
            <p:ph idx="1"/>
          </p:nvPr>
        </p:nvSpPr>
        <p:spPr/>
        <p:txBody>
          <a:bodyPr>
            <a:normAutofit fontScale="92500"/>
          </a:bodyPr>
          <a:lstStyle/>
          <a:p>
            <a:r>
              <a:rPr lang="en-US" dirty="0"/>
              <a:t>• All Full-Time Faculty receive at least 172.50 hours of Faculty Non-Work Days (FNWD) during each 39-week (9- month) contract period. </a:t>
            </a:r>
            <a:r>
              <a:rPr lang="en-US" dirty="0" smtClean="0"/>
              <a:t>150.00 </a:t>
            </a:r>
            <a:r>
              <a:rPr lang="en-US" dirty="0"/>
              <a:t>hours of the 172.50 hours are designated on the Faculty Calendar. These are days that you are not required to work- these days are known as Faculty </a:t>
            </a:r>
            <a:r>
              <a:rPr lang="en-US" dirty="0" err="1"/>
              <a:t>NonWork</a:t>
            </a:r>
            <a:r>
              <a:rPr lang="en-US" dirty="0"/>
              <a:t> Days (FNWD). </a:t>
            </a:r>
            <a:endParaRPr lang="en-US" dirty="0" smtClean="0"/>
          </a:p>
          <a:p>
            <a:r>
              <a:rPr lang="en-US" dirty="0"/>
              <a:t>All Full-Time Faculty receive an additional 22.50 hours (up to 45 hours) of Personal Leave hours based on years of service. HR will automatically bank 22.5 hours of Personal Leave for you at the beginning of the academic year, which counts towards the 37.5 hours that you can maximally bank per academic year</a:t>
            </a:r>
            <a:r>
              <a:rPr lang="en-US" dirty="0" smtClean="0"/>
              <a:t>. </a:t>
            </a:r>
            <a:r>
              <a:rPr lang="en-US" dirty="0"/>
              <a:t>These hours will be in your Faculty Bank and you can use that time to take off during an Administrative Day or another day in the calendar (for emergency or unusual situations which require time off on a workday), as long as it has been approved by your departmental chair and dean/VP. </a:t>
            </a:r>
            <a:endParaRPr lang="en-US" dirty="0" smtClean="0"/>
          </a:p>
          <a:p>
            <a:r>
              <a:rPr lang="en-US" dirty="0"/>
              <a:t>If you are a faculty member who has been employed with the state longer than 10 years and receive greater than 22.5 hours of Personal leave, then you may only take or bank these extra Personal Leave hours on any asterisked day, which are Administrative Days, on the Faculty Calendar. Simply, complete a Leave Request Form or Banking Form. </a:t>
            </a:r>
            <a:r>
              <a:rPr lang="en-US" dirty="0" smtClean="0"/>
              <a:t>Personal </a:t>
            </a:r>
            <a:r>
              <a:rPr lang="en-US" dirty="0"/>
              <a:t>Leave hours can only be used or banked during an asterisked Administrative Day</a:t>
            </a:r>
          </a:p>
        </p:txBody>
      </p:sp>
      <p:sp>
        <p:nvSpPr>
          <p:cNvPr id="4" name="Text Placeholder 3"/>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4167359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bg1"/>
                </a:solidFill>
              </a:rPr>
              <a:t>Librarians</a:t>
            </a:r>
            <a:endParaRPr lang="en-US" sz="2800" dirty="0">
              <a:solidFill>
                <a:schemeClr val="bg1"/>
              </a:solidFill>
            </a:endParaRPr>
          </a:p>
        </p:txBody>
      </p:sp>
      <p:sp>
        <p:nvSpPr>
          <p:cNvPr id="3" name="Content Placeholder 2"/>
          <p:cNvSpPr>
            <a:spLocks noGrp="1"/>
          </p:cNvSpPr>
          <p:nvPr>
            <p:ph idx="1"/>
          </p:nvPr>
        </p:nvSpPr>
        <p:spPr>
          <a:xfrm>
            <a:off x="384205" y="1149840"/>
            <a:ext cx="11292840" cy="4204800"/>
          </a:xfrm>
        </p:spPr>
        <p:txBody>
          <a:bodyPr>
            <a:normAutofit fontScale="85000" lnSpcReduction="20000"/>
          </a:bodyPr>
          <a:lstStyle/>
          <a:p>
            <a:r>
              <a:rPr lang="en-US" dirty="0"/>
              <a:t>Librarians are unique when it comes to their leave: they are considered faculty with regards to their leave, however their leave works differently than that of faculty or staff. </a:t>
            </a:r>
            <a:r>
              <a:rPr lang="en-US" dirty="0" smtClean="0"/>
              <a:t>Although</a:t>
            </a:r>
            <a:r>
              <a:rPr lang="en-US" dirty="0"/>
              <a:t>, like faculty, Librarians receive personal leave and are entitled to bank time. </a:t>
            </a:r>
            <a:endParaRPr lang="en-US" dirty="0" smtClean="0"/>
          </a:p>
          <a:p>
            <a:r>
              <a:rPr lang="en-US" dirty="0"/>
              <a:t>F</a:t>
            </a:r>
            <a:r>
              <a:rPr lang="en-US" dirty="0" smtClean="0"/>
              <a:t>or </a:t>
            </a:r>
            <a:r>
              <a:rPr lang="en-US" dirty="0"/>
              <a:t>Librarians, there are a total of 28 FNWD days (210 Hours); this is the 23 during the 9 months plus the 5 for the week of the 4th of July.  At the beginning of the Academic Year in August, we take the 210 hours and subtract all the days (hours) the College is closed for the Academic Year.  The remaining hours are granted to Librarians as Personal Leave.  Of those personal leave hours, in September of each year, HR automatically banks </a:t>
            </a:r>
            <a:r>
              <a:rPr lang="en-US" dirty="0" smtClean="0"/>
              <a:t>22.50 hours.</a:t>
            </a:r>
          </a:p>
          <a:p>
            <a:r>
              <a:rPr lang="en-US" dirty="0"/>
              <a:t>The balance in your FNWD Bank </a:t>
            </a:r>
            <a:r>
              <a:rPr lang="en-US" dirty="0" smtClean="0"/>
              <a:t>for the current Academic Year </a:t>
            </a:r>
            <a:r>
              <a:rPr lang="en-US" dirty="0"/>
              <a:t>will roll over into the new Academic </a:t>
            </a:r>
            <a:r>
              <a:rPr lang="en-US" dirty="0" smtClean="0"/>
              <a:t>Year.  </a:t>
            </a:r>
            <a:r>
              <a:rPr lang="en-US" dirty="0"/>
              <a:t>As we move into </a:t>
            </a:r>
            <a:r>
              <a:rPr lang="en-US" dirty="0" smtClean="0"/>
              <a:t>the new Academic </a:t>
            </a:r>
            <a:r>
              <a:rPr lang="en-US" dirty="0"/>
              <a:t>Year, HR will once again take the 28 FNWD (210.00 hours) subtract the hours the College will be closed during </a:t>
            </a:r>
            <a:r>
              <a:rPr lang="en-US" dirty="0" smtClean="0"/>
              <a:t>that new Academic Year and the </a:t>
            </a:r>
            <a:r>
              <a:rPr lang="en-US" dirty="0"/>
              <a:t>remaining balance will be applied to your personal leave.  In September we will automatically bank 22.50 of those personal leave hours for you.  Please note, any unused personal leave at the end of each Academic Year will be forfeited. Regarding banking time, please note, the maximum amount of personal leave that can be banked during an Academic Year is 37.50 hours.  As HR automatically banks 22.50 hours for you each year in September, you can bank up to an additional 15 hours for a total of 37.5 hours.  You can bank those additional 15 hours on a FNWD and/or administrative day as identified in the Academic Calendar, so long as the college is open; i.e. you can’t bank time when the College is closed, for example Labor Day. </a:t>
            </a:r>
            <a:endParaRPr lang="en-US" dirty="0" smtClean="0"/>
          </a:p>
          <a:p>
            <a:r>
              <a:rPr lang="en-US" dirty="0" smtClean="0"/>
              <a:t>Time </a:t>
            </a:r>
            <a:r>
              <a:rPr lang="en-US" dirty="0"/>
              <a:t>in your FNWD Bank can roll from Academic Year to Academic Year, up to a maximum of 45 days (337.50 hours). </a:t>
            </a:r>
            <a:endParaRPr lang="en-US" dirty="0" smtClean="0"/>
          </a:p>
          <a:p>
            <a:endParaRPr lang="en-US" dirty="0"/>
          </a:p>
          <a:p>
            <a:endParaRPr lang="en-US" dirty="0"/>
          </a:p>
          <a:p>
            <a:endParaRPr lang="en-US" dirty="0" smtClean="0"/>
          </a:p>
        </p:txBody>
      </p:sp>
      <p:sp>
        <p:nvSpPr>
          <p:cNvPr id="4" name="Text Placeholder 3"/>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3098701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bg1"/>
                </a:solidFill>
              </a:rPr>
              <a:t>Why bank </a:t>
            </a:r>
            <a:r>
              <a:rPr lang="en-US" sz="2800" dirty="0" err="1" smtClean="0">
                <a:solidFill>
                  <a:schemeClr val="bg1"/>
                </a:solidFill>
              </a:rPr>
              <a:t>fnwd</a:t>
            </a:r>
            <a:r>
              <a:rPr lang="en-US" sz="2800" dirty="0" smtClean="0">
                <a:solidFill>
                  <a:schemeClr val="bg1"/>
                </a:solidFill>
              </a:rPr>
              <a:t> time?</a:t>
            </a:r>
            <a:endParaRPr lang="en-US" sz="2800" dirty="0">
              <a:solidFill>
                <a:schemeClr val="bg1"/>
              </a:solidFill>
            </a:endParaRPr>
          </a:p>
        </p:txBody>
      </p:sp>
      <p:sp>
        <p:nvSpPr>
          <p:cNvPr id="3" name="Content Placeholder 2"/>
          <p:cNvSpPr>
            <a:spLocks noGrp="1"/>
          </p:cNvSpPr>
          <p:nvPr>
            <p:ph idx="1"/>
          </p:nvPr>
        </p:nvSpPr>
        <p:spPr/>
        <p:txBody>
          <a:bodyPr/>
          <a:lstStyle/>
          <a:p>
            <a:r>
              <a:rPr lang="en-US" dirty="0" smtClean="0"/>
              <a:t>Compensation </a:t>
            </a:r>
            <a:r>
              <a:rPr lang="en-US" dirty="0"/>
              <a:t>for these days will be paid out upon retirement or termination of employment with the College. This will be paid in your last paycheck. This is a great benefit and one that you should consider utilizing. </a:t>
            </a:r>
            <a:r>
              <a:rPr lang="en-US" dirty="0" smtClean="0"/>
              <a:t>If </a:t>
            </a:r>
            <a:r>
              <a:rPr lang="en-US" dirty="0"/>
              <a:t>you are retiring via SCRS, the banked leave payout is included in the calculation of your Average Final Compensation (AFC). The AFC is part of the calculation SCRS utilizes to determine your retirement benefit.  </a:t>
            </a:r>
          </a:p>
          <a:p>
            <a:r>
              <a:rPr lang="en-US" dirty="0" smtClean="0"/>
              <a:t>Banked </a:t>
            </a:r>
            <a:r>
              <a:rPr lang="en-US" dirty="0"/>
              <a:t>days can be used at a later time for emergency or unusual situations which require time off on a workday.</a:t>
            </a:r>
          </a:p>
        </p:txBody>
      </p:sp>
      <p:sp>
        <p:nvSpPr>
          <p:cNvPr id="4" name="Text Placeholder 3"/>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1191989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bg1"/>
                </a:solidFill>
              </a:rPr>
              <a:t>Leave transfer pool</a:t>
            </a:r>
            <a:endParaRPr lang="en-US" sz="2800" dirty="0">
              <a:solidFill>
                <a:schemeClr val="bg1"/>
              </a:solidFill>
            </a:endParaRPr>
          </a:p>
        </p:txBody>
      </p:sp>
      <p:sp>
        <p:nvSpPr>
          <p:cNvPr id="3" name="Content Placeholder 2"/>
          <p:cNvSpPr>
            <a:spLocks noGrp="1"/>
          </p:cNvSpPr>
          <p:nvPr>
            <p:ph idx="1"/>
          </p:nvPr>
        </p:nvSpPr>
        <p:spPr/>
        <p:txBody>
          <a:bodyPr/>
          <a:lstStyle/>
          <a:p>
            <a:r>
              <a:rPr lang="en-US" dirty="0"/>
              <a:t>Faculty members may voluntarily transfer sick and/or Faculty Banked leave into a leave transfer pool from which other HGTC faculty members may request withdrawal for severe emergency and catastrophic circumstances if they meet certain criteria as defined in the procedure and other guidelines publicized by the State Office of Human Resources‘ regulations, State Board for Technical and Comprehensive Education Policy and Procedure. </a:t>
            </a:r>
          </a:p>
          <a:p>
            <a:r>
              <a:rPr lang="en-US" dirty="0" smtClean="0"/>
              <a:t>Faculty </a:t>
            </a:r>
            <a:r>
              <a:rPr lang="en-US" dirty="0"/>
              <a:t>donating sick and/or banked leave to the transfer pool may do so at any time. An employee may not donate to a specific individual employee leave account.  </a:t>
            </a:r>
            <a:r>
              <a:rPr lang="en-US" dirty="0" smtClean="0"/>
              <a:t>An </a:t>
            </a:r>
            <a:r>
              <a:rPr lang="en-US" dirty="0"/>
              <a:t>employee may donate no more than one-half of the Sick one accrues within a calendar year, which equates to 56.25 hours. </a:t>
            </a:r>
            <a:r>
              <a:rPr lang="en-US" dirty="0" smtClean="0"/>
              <a:t> A </a:t>
            </a:r>
            <a:r>
              <a:rPr lang="en-US" dirty="0"/>
              <a:t>faculty member can donate however much they wish of Faculty Banked leave. </a:t>
            </a:r>
            <a:endParaRPr lang="en-US" dirty="0" smtClean="0"/>
          </a:p>
          <a:p>
            <a:r>
              <a:rPr lang="en-US" dirty="0" smtClean="0"/>
              <a:t>Click </a:t>
            </a:r>
            <a:r>
              <a:rPr lang="en-US" dirty="0" smtClean="0">
                <a:hlinkClick r:id="rId2"/>
              </a:rPr>
              <a:t>HERE</a:t>
            </a:r>
            <a:r>
              <a:rPr lang="en-US" dirty="0" smtClean="0"/>
              <a:t> to access the Faculty Leave Donation Form</a:t>
            </a:r>
            <a:endParaRPr lang="en-US" dirty="0"/>
          </a:p>
        </p:txBody>
      </p:sp>
      <p:sp>
        <p:nvSpPr>
          <p:cNvPr id="4" name="Text Placeholder 3"/>
          <p:cNvSpPr>
            <a:spLocks noGrp="1"/>
          </p:cNvSpPr>
          <p:nvPr>
            <p:ph type="body" sz="half" idx="2"/>
          </p:nvPr>
        </p:nvSpPr>
        <p:spPr>
          <a:xfrm>
            <a:off x="5870669" y="5951810"/>
            <a:ext cx="5869987" cy="689515"/>
          </a:xfrm>
        </p:spPr>
        <p:txBody>
          <a:bodyPr/>
          <a:lstStyle/>
          <a:p>
            <a:r>
              <a:rPr lang="en-US" dirty="0" smtClean="0"/>
              <a:t>PLEASE CONTACT CHRISTA SIMS (</a:t>
            </a:r>
            <a:r>
              <a:rPr lang="en-US" dirty="0" smtClean="0">
                <a:hlinkClick r:id="rId3"/>
              </a:rPr>
              <a:t>CHRISTA.SIMS@HGTC.EDU</a:t>
            </a:r>
            <a:r>
              <a:rPr lang="en-US" dirty="0" smtClean="0"/>
              <a:t>) WITH ANY QUESTIONS.</a:t>
            </a:r>
            <a:endParaRPr lang="en-US" dirty="0"/>
          </a:p>
        </p:txBody>
      </p:sp>
    </p:spTree>
    <p:extLst>
      <p:ext uri="{BB962C8B-B14F-4D97-AF65-F5344CB8AC3E}">
        <p14:creationId xmlns:p14="http://schemas.microsoft.com/office/powerpoint/2010/main" val="421581952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TM03457464[[fn=Dividend]]</Template>
  <TotalTime>34</TotalTime>
  <Words>1387</Words>
  <Application>Microsoft Office PowerPoint</Application>
  <PresentationFormat>Widescreen</PresentationFormat>
  <Paragraphs>33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Gill Sans MT</vt:lpstr>
      <vt:lpstr>Wingdings 2</vt:lpstr>
      <vt:lpstr>Dividend</vt:lpstr>
      <vt:lpstr>Faculty non-work day procedure</vt:lpstr>
      <vt:lpstr>POLICY &amp; Procedure 3.3.5.6</vt:lpstr>
      <vt:lpstr>10 + years of state service</vt:lpstr>
      <vt:lpstr>Banking time</vt:lpstr>
      <vt:lpstr>Summary </vt:lpstr>
      <vt:lpstr>Librarians</vt:lpstr>
      <vt:lpstr>Why bank fnwd time?</vt:lpstr>
      <vt:lpstr>Leave transfer pool</vt:lpstr>
    </vt:vector>
  </TitlesOfParts>
  <Company>Horry Georgetown Technical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non-work day procedure</dc:title>
  <dc:creator>Sims, Christa</dc:creator>
  <cp:lastModifiedBy>Sims, Christa</cp:lastModifiedBy>
  <cp:revision>5</cp:revision>
  <dcterms:created xsi:type="dcterms:W3CDTF">2017-09-27T18:30:39Z</dcterms:created>
  <dcterms:modified xsi:type="dcterms:W3CDTF">2017-09-27T19:05:29Z</dcterms:modified>
</cp:coreProperties>
</file>